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80" r:id="rId2"/>
  </p:sldMasterIdLst>
  <p:notesMasterIdLst>
    <p:notesMasterId r:id="rId21"/>
  </p:notesMasterIdLst>
  <p:sldIdLst>
    <p:sldId id="256" r:id="rId3"/>
    <p:sldId id="280" r:id="rId4"/>
    <p:sldId id="258" r:id="rId5"/>
    <p:sldId id="281" r:id="rId6"/>
    <p:sldId id="275" r:id="rId7"/>
    <p:sldId id="288" r:id="rId8"/>
    <p:sldId id="276" r:id="rId9"/>
    <p:sldId id="298" r:id="rId10"/>
    <p:sldId id="299" r:id="rId11"/>
    <p:sldId id="277" r:id="rId12"/>
    <p:sldId id="290" r:id="rId13"/>
    <p:sldId id="291" r:id="rId14"/>
    <p:sldId id="301" r:id="rId15"/>
    <p:sldId id="292" r:id="rId16"/>
    <p:sldId id="289" r:id="rId17"/>
    <p:sldId id="284" r:id="rId18"/>
    <p:sldId id="283" r:id="rId19"/>
    <p:sldId id="270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08" autoAdjust="0"/>
    <p:restoredTop sz="94660"/>
  </p:normalViewPr>
  <p:slideViewPr>
    <p:cSldViewPr>
      <p:cViewPr>
        <p:scale>
          <a:sx n="117" d="100"/>
          <a:sy n="117" d="100"/>
        </p:scale>
        <p:origin x="-1656" y="192"/>
      </p:cViewPr>
      <p:guideLst>
        <p:guide orient="horz" pos="2160"/>
        <p:guide pos="288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Gill Sans MT"/>
              </a:rPr>
              <a:t>Click to move the slide</a:t>
            </a: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0">
              <a:buNone/>
            </a:pPr>
            <a:r>
              <a:rPr lang="en-IN" sz="2000" b="0" strike="noStrike" spc="-1">
                <a:solidFill>
                  <a:srgbClr val="000000"/>
                </a:solidFill>
                <a:latin typeface="Arial" panose="020B0604020202020204"/>
              </a:rPr>
              <a:t>Click to edit the notes format</a:t>
            </a:r>
          </a:p>
        </p:txBody>
      </p:sp>
      <p:sp>
        <p:nvSpPr>
          <p:cNvPr id="9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 panose="02020603050405020304"/>
              </a:rPr>
              <a:t>&lt;header&gt;</a:t>
            </a:r>
          </a:p>
        </p:txBody>
      </p:sp>
      <p:sp>
        <p:nvSpPr>
          <p:cNvPr id="97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IN" sz="1400" b="0" strike="noStrike" spc="-1">
                <a:solidFill>
                  <a:srgbClr val="000000"/>
                </a:solidFill>
                <a:latin typeface="Times New Roman" panose="02020603050405020304"/>
              </a:defRPr>
            </a:lvl1pPr>
          </a:lstStyle>
          <a:p>
            <a:pPr indent="0" algn="r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 panose="02020603050405020304"/>
              </a:rPr>
              <a:t>&lt;date/time&gt;</a:t>
            </a:r>
          </a:p>
        </p:txBody>
      </p:sp>
      <p:sp>
        <p:nvSpPr>
          <p:cNvPr id="98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IN" sz="1400" b="0" strike="noStrike" spc="-1">
                <a:solidFill>
                  <a:srgbClr val="000000"/>
                </a:solidFill>
                <a:latin typeface="Times New Roman" panose="02020603050405020304"/>
              </a:defRPr>
            </a:lvl1pPr>
          </a:lstStyle>
          <a:p>
            <a:pPr indent="0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 panose="02020603050405020304"/>
              </a:rPr>
              <a:t>&lt;footer&gt;</a:t>
            </a:r>
          </a:p>
        </p:txBody>
      </p:sp>
      <p:sp>
        <p:nvSpPr>
          <p:cNvPr id="99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IN" sz="1400" b="0" strike="noStrike" spc="-1">
                <a:solidFill>
                  <a:srgbClr val="000000"/>
                </a:solidFill>
                <a:latin typeface="Times New Roman" panose="02020603050405020304"/>
              </a:defRPr>
            </a:lvl1pPr>
          </a:lstStyle>
          <a:p>
            <a:pPr indent="0" algn="r">
              <a:buNone/>
            </a:pPr>
            <a:fld id="{7670EDB2-46D6-4DB5-87C2-95F3DFB72BF6}" type="slidenum">
              <a:rPr lang="en-IN" sz="1400" b="0" strike="noStrike" spc="-1">
                <a:solidFill>
                  <a:srgbClr val="000000"/>
                </a:solidFill>
                <a:latin typeface="Times New Roman" panose="02020603050405020304"/>
              </a:rPr>
              <a:t>‹#›</a:t>
            </a:fld>
            <a:endParaRPr lang="en-IN" sz="14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143282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 w="0">
            <a:noFill/>
          </a:ln>
        </p:spPr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15900" indent="0">
              <a:buNone/>
            </a:pPr>
            <a:endParaRPr lang="en-IN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7CA85F3-DF39-461E-91CA-E81B9D2F5715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n-IN" sz="12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pPr indent="0" algn="r">
              <a:buNone/>
            </a:pPr>
            <a:fld id="{7670EDB2-46D6-4DB5-87C2-95F3DFB72BF6}" type="slidenum">
              <a:rPr lang="en-IN" sz="1400" b="0" strike="noStrike" spc="-1" smtClean="0">
                <a:solidFill>
                  <a:srgbClr val="000000"/>
                </a:solidFill>
                <a:latin typeface="Times New Roman" panose="02020603050405020304"/>
              </a:rPr>
              <a:t>7</a:t>
            </a:fld>
            <a:endParaRPr lang="en-IN" sz="14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rcRect b="3795"/>
          <a:stretch>
            <a:fillRect/>
          </a:stretch>
        </p:blipFill>
        <p:spPr>
          <a:xfrm>
            <a:off x="0" y="260350"/>
            <a:ext cx="9144000" cy="6597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68313" y="620713"/>
            <a:ext cx="8207375" cy="1082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69900" y="1843088"/>
            <a:ext cx="8212138" cy="981075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r>
              <a:t>Footer</a:t>
            </a: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486D7F7E-D174-45BD-9BC6-4C94455A3718}" type="slidenum">
              <a:rPr/>
              <a:t>‹#›</a:t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endParaRPr lang="en-GB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r>
              <a:rPr lang="en-GB" smtClean="0"/>
              <a:t>Footer</a:t>
            </a:r>
            <a:endParaRPr lang="en-GB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1902A6F-8904-41B0-851C-BB0B45960C9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GB" smtClean="0"/>
              <a:t>Footer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BF61717-A50D-4198-A252-FD4BFA575B8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lvl="0"/>
            <a:fld id="{9A0DB2DC-4C9A-4742-B13C-FB6460FD350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GB" smtClean="0"/>
              <a:t>Footer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8E8B867-B613-47D1-B4AB-D704D58D0413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lvl="0"/>
            <a:fld id="{9A0DB2DC-4C9A-4742-B13C-FB6460FD350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GB" smtClean="0"/>
              <a:t>Footer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4EA24B1-6662-401F-A485-4D10D4F2E147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GB" smtClean="0"/>
              <a:t>Footer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1881666-BF58-4289-B773-323373A714CF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lvl="0"/>
            <a:fld id="{9A0DB2DC-4C9A-4742-B13C-FB6460FD350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3A0E8-396E-4AC5-9740-6E5447416313}" type="slidenum">
              <a:rPr/>
              <a:t>‹#›</a:t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fld id="{9A0DB2DC-4C9A-4742-B13C-FB6460FD3503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lvl="0"/>
            <a:fld id="{9A0DB2DC-4C9A-4742-B13C-FB6460FD35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lvl="0"/>
            <a:fld id="{9A0DB2DC-4C9A-4742-B13C-FB6460FD35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74750"/>
            <a:ext cx="40386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74750"/>
            <a:ext cx="40386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CD6CB-9232-4FA5-8C63-0E17B157CF11}" type="slidenum">
              <a:rPr/>
              <a:t>‹#›</a:t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EE31-865E-46AD-9B09-F732E857BD6A}" type="slidenum">
              <a:rPr/>
              <a:t>‹#›</a:t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63CA9-746A-4DB6-A83A-8EB94B7A9A18}" type="slidenum">
              <a:rPr/>
              <a:t>‹#›</a:t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457200" y="190500"/>
            <a:ext cx="82296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457200" y="1174750"/>
            <a:ext cx="82296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B5A989"/>
                </a:solidFill>
                <a:latin typeface="Gill Sans MT"/>
              </a:rPr>
              <a:t>&lt;date/time&gt;</a:t>
            </a:r>
            <a:endParaRPr lang="en-IN" sz="12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pPr indent="0" algn="ctr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 panose="02020603050405020304"/>
              </a:rPr>
              <a:t>&lt;footer&gt;</a:t>
            </a: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indent="0" algn="ctr">
              <a:lnSpc>
                <a:spcPct val="100000"/>
              </a:lnSpc>
              <a:buNone/>
            </a:pPr>
            <a:fld id="{5211978A-FE2D-431C-8F5D-72D58E5215F2}" type="slidenum">
              <a:rPr lang="en-US" sz="1200" b="0" strike="noStrike" spc="-1">
                <a:solidFill>
                  <a:srgbClr val="B5A989"/>
                </a:solidFill>
                <a:latin typeface="Gill Sans MT"/>
              </a:rPr>
              <a:t>‹#›</a:t>
            </a:fld>
            <a:endParaRPr lang="en-IN" sz="12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indent="0" algn="r">
              <a:lnSpc>
                <a:spcPct val="100000"/>
              </a:lnSpc>
              <a:buNone/>
            </a:pPr>
            <a:r>
              <a:rPr lang="en-US" sz="1200" b="0" strike="noStrike" spc="-1" smtClean="0">
                <a:solidFill>
                  <a:srgbClr val="B5A989"/>
                </a:solidFill>
                <a:latin typeface="Gill Sans MT"/>
              </a:rPr>
              <a:t>&lt;date/time&gt;</a:t>
            </a:r>
            <a:endParaRPr lang="en-IN" sz="12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indent="0" algn="ctr">
              <a:buNone/>
            </a:pPr>
            <a:r>
              <a:rPr lang="en-IN" sz="1400" b="0" strike="noStrike" spc="-1" smtClean="0">
                <a:solidFill>
                  <a:srgbClr val="000000"/>
                </a:solidFill>
                <a:latin typeface="Times New Roman" panose="02020603050405020304"/>
              </a:rPr>
              <a:t>&lt;footer&gt;</a:t>
            </a:r>
            <a:endParaRPr lang="en-IN" sz="14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pPr indent="0" algn="ctr">
              <a:lnSpc>
                <a:spcPct val="100000"/>
              </a:lnSpc>
              <a:buNone/>
            </a:pPr>
            <a:fld id="{5211978A-FE2D-431C-8F5D-72D58E5215F2}" type="slidenum">
              <a:rPr lang="en-US" sz="1200" b="0" strike="noStrike" spc="-1" smtClean="0">
                <a:solidFill>
                  <a:srgbClr val="B5A989"/>
                </a:solidFill>
                <a:latin typeface="Gill Sans MT"/>
              </a:rPr>
              <a:t>‹#›</a:t>
            </a:fld>
            <a:endParaRPr lang="en-IN" sz="12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ctrTitle"/>
          </p:nvPr>
        </p:nvSpPr>
        <p:spPr>
          <a:xfrm>
            <a:off x="1043311" y="1441806"/>
            <a:ext cx="6857640" cy="127863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i="1" spc="-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EDUBRIDGE DIGITAL ACADEMY</a:t>
            </a:r>
            <a:r>
              <a:rPr lang="en-IN" sz="3200" b="0" strike="noStrike" spc="-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3200" b="0" strike="noStrike" spc="-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200" b="0" strike="noStrike" spc="-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3200" dirty="0">
                <a:solidFill>
                  <a:srgbClr val="002060"/>
                </a:solidFill>
              </a:rPr>
              <a:t>sponsored by Capgemini </a:t>
            </a:r>
            <a:r>
              <a:rPr lang="en-IN" sz="3200" b="0" strike="noStrike" spc="-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3200" b="1" strike="noStrike" spc="-1" dirty="0">
                <a:solidFill>
                  <a:srgbClr val="002060"/>
                </a:solidFill>
                <a:latin typeface="Times New Roman" panose="02020603050405020304"/>
              </a:rPr>
              <a:t> </a:t>
            </a:r>
            <a:endParaRPr lang="en-US" sz="3200" b="0" strike="noStrike" spc="-1" dirty="0">
              <a:solidFill>
                <a:srgbClr val="002060"/>
              </a:solidFill>
              <a:latin typeface="Times New Roman" panose="02020603050405020304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subTitle" idx="1"/>
          </p:nvPr>
        </p:nvSpPr>
        <p:spPr>
          <a:xfrm>
            <a:off x="1123686" y="2852936"/>
            <a:ext cx="6769100" cy="1619885"/>
          </a:xfrm>
          <a:prstGeom prst="rect">
            <a:avLst/>
          </a:prstGeom>
          <a:noFill/>
          <a:ln w="0">
            <a:noFill/>
          </a:ln>
        </p:spPr>
        <p:txBody>
          <a:bodyPr lIns="90000" tIns="0" rIns="90000" bIns="45000" anchor="t">
            <a:normAutofit/>
          </a:bodyPr>
          <a:lstStyle/>
          <a:p>
            <a:pPr marL="27305" indent="0" algn="ctr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r>
              <a:rPr lang="en-US" sz="2400" b="0" i="1" strike="noStrike" spc="-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</a:t>
            </a:r>
            <a:endParaRPr lang="en-IN" sz="2400" b="0" strike="noStrike" spc="-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05" indent="0" algn="ctr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r>
              <a:rPr lang="en-US" sz="2400" b="0" i="1" strike="noStrike" spc="-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endParaRPr lang="en-IN" sz="2400" b="0" strike="noStrike" spc="-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05" indent="0" algn="ctr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r>
              <a:rPr lang="en-US" sz="2800" b="1" i="1" strike="noStrike" spc="-1" dirty="0">
                <a:solidFill>
                  <a:srgbClr val="000099"/>
                </a:solidFill>
                <a:latin typeface="Times New Roman" panose="02020603050405020304"/>
              </a:rPr>
              <a:t>“</a:t>
            </a:r>
            <a:r>
              <a:rPr lang="en-IN" altLang="en-US" sz="2800" b="1" i="1" strike="noStrike" spc="-1" dirty="0">
                <a:solidFill>
                  <a:srgbClr val="000099"/>
                </a:solidFill>
                <a:latin typeface="Times New Roman" panose="02020603050405020304"/>
              </a:rPr>
              <a:t>EduGrocery (</a:t>
            </a:r>
            <a:r>
              <a:rPr lang="en-US" sz="2800" b="1" i="1" strike="noStrike" spc="-1" dirty="0">
                <a:solidFill>
                  <a:srgbClr val="000099"/>
                </a:solidFill>
                <a:latin typeface="Times New Roman" panose="02020603050405020304"/>
              </a:rPr>
              <a:t>Grocery management)”</a:t>
            </a:r>
            <a:endParaRPr lang="en-IN" sz="2800" b="0" strike="noStrike" spc="-1" dirty="0">
              <a:solidFill>
                <a:srgbClr val="000099"/>
              </a:solidFill>
              <a:latin typeface="Arial" panose="020B0604020202020204"/>
            </a:endParaRPr>
          </a:p>
          <a:p>
            <a:pPr marL="27305" indent="0" algn="ctr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IN" sz="2400" b="0" strike="noStrike" spc="-1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03" name="Text Box 10"/>
          <p:cNvSpPr/>
          <p:nvPr/>
        </p:nvSpPr>
        <p:spPr>
          <a:xfrm>
            <a:off x="3275856" y="4310605"/>
            <a:ext cx="4877064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/>
              </a:contourClr>
            </a:sp3d>
          </a:bodyPr>
          <a:lstStyle/>
          <a:p>
            <a:pPr>
              <a:lnSpc>
                <a:spcPct val="100000"/>
              </a:lnSpc>
            </a:pPr>
            <a:endParaRPr lang="en-US" sz="1600" b="1" spc="-1" dirty="0">
              <a:solidFill>
                <a:srgbClr val="000000"/>
              </a:solidFill>
              <a:latin typeface="Times New Roman" panose="02020603050405020304"/>
            </a:endParaRPr>
          </a:p>
          <a:p>
            <a:pPr>
              <a:lnSpc>
                <a:spcPct val="100000"/>
              </a:lnSpc>
            </a:pPr>
            <a:endParaRPr lang="en-US" sz="1600" b="1" spc="-1" dirty="0">
              <a:solidFill>
                <a:srgbClr val="000000"/>
              </a:solidFill>
              <a:latin typeface="Times New Roman" panose="0202060305040502030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45073"/>
            <a:ext cx="2088232" cy="15411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588905"/>
            <a:ext cx="2232248" cy="8534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608" y="116632"/>
            <a:ext cx="79208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.About-Us: This page will show about the</a:t>
            </a: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EduGrocery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what our vision.</a:t>
            </a:r>
            <a:endParaRPr lang="en-US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(55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124585"/>
            <a:ext cx="7606665" cy="42792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5616" y="260648"/>
            <a:ext cx="79208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Menu Page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we can see the products which can be added to the cart to buy the product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" name="Picture 2" descr="Screenshot (5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95" y="1484630"/>
            <a:ext cx="7659370" cy="43084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608" y="332656"/>
            <a:ext cx="7992888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6.Cart Page : Here the User can look out for the added items in the cart with price .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(57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95" y="1700530"/>
            <a:ext cx="7555865" cy="42506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7.Payment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(6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268730"/>
            <a:ext cx="7627620" cy="42906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3608" y="260648"/>
            <a:ext cx="79928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Back-end 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back-end we have used Spring Boot and Hibernate. In this section we will user-Entity, Repository, Service, Controller to connect the front-end to back-end.</a:t>
            </a:r>
          </a:p>
          <a:p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snippet: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Screenshot (6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595" y="2277110"/>
            <a:ext cx="5965190" cy="35229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3608" y="188640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 Code:</a:t>
            </a:r>
          </a:p>
        </p:txBody>
      </p:sp>
      <p:pic>
        <p:nvPicPr>
          <p:cNvPr id="2" name="Picture 1" descr="Screenshot (6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08720"/>
            <a:ext cx="3960440" cy="4681495"/>
          </a:xfrm>
          <a:prstGeom prst="rect">
            <a:avLst/>
          </a:prstGeom>
        </p:spPr>
      </p:pic>
      <p:pic>
        <p:nvPicPr>
          <p:cNvPr id="3" name="Picture 2" descr="Screenshot (64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908720"/>
            <a:ext cx="4035683" cy="465269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23928" y="428466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en-IN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9247" y="1341021"/>
            <a:ext cx="7704856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EduGrocery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game-changer, streamlining operations and delighting customers in the grocery retail sector. It simplifies inventory management, order processing, and customer engagement, making the shopping experience smoother. With a user-friendly interface and robust backend support, our system boosts productivity and ensures secure transactions. Its scalability means it can grow with your business, adapting to changing needs. Overall, the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EduGrocery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empowers grocery store owners to thrive in the digital age, offering efficiency and satisfaction in equal measure.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648" y="193907"/>
            <a:ext cx="7497720" cy="778056"/>
          </a:xfrm>
        </p:spPr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lang="en-IN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03648" y="1700808"/>
            <a:ext cx="7488832" cy="457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1124504" y="836712"/>
            <a:ext cx="777686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Interface: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Intuitive interface developed with AngularJS for seamless browsing, ordering, and payment processing.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 Management: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Efficiently track stock levels, manage product categories, and receive automated alerts for low inventory.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Processing: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Customers can easily place orders, with secure payment processing and order confirmation notifications.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Engagement: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include personalized product recommendations, order tracking, and feedback mechanisms to enhance customer satisfaction.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Infrastructure: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using Java with Spring Boot, ensuring robustness and scalability, with Hibernate for efficient data persistence.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encryption, user authentication, and authorization for data protection and secure transactions.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 and Performance: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designed for scalability, providing a responsive user experience even during peak usage periods.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/>
          </p:nvPr>
        </p:nvSpPr>
        <p:spPr>
          <a:xfrm>
            <a:off x="899592" y="2564904"/>
            <a:ext cx="7939128" cy="2463936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65760" indent="0" algn="ctr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r>
              <a:rPr lang="en-IN" sz="6000" strike="noStrike" spc="-1" dirty="0">
                <a:solidFill>
                  <a:srgbClr val="000000"/>
                </a:solidFill>
                <a:latin typeface="Times New Roman" panose="02020603050405020304"/>
              </a:rPr>
              <a:t>THANK YOU</a:t>
            </a:r>
            <a:endParaRPr lang="en-US" sz="6000" strike="noStrike" spc="-1" dirty="0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76672" y="18864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</a:t>
            </a:r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lang="en-IN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31840" y="1196752"/>
            <a:ext cx="3960440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THE DOMAIN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PROJECT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Front-End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Back-End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295280" y="152280"/>
            <a:ext cx="7391160" cy="837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en-US" sz="2800" b="1" u="sng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 THE DOMAIN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95280" y="908720"/>
            <a:ext cx="739116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learned below topics 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AngularJS: Utilized for developing dynamic and responsive user interfaces on the frontend.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MySQL: Acts as the relational database management system (RDBMS) for efficient data storage and management.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Hibernate: Java-based ORM (Object-Relational Mapping) framework facilitating seamless interaction between the Java application and MySQL database for simplified data persistence operations.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JDBC (Java Database Connectivity):Provides a standard Java API for database access, enabling developers to execute SQL queries and manipulate database records programmatically.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Java: Primary programming language used for both frontend (with AngularJS) and backend development.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Spring Boot: A powerful framework simplifying the configuration and development of Java-based web applications. It provides features such as dependency injection, MVC architecture, and RESTful web services, enhancing productivity and efficiency in application development.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-2088515" y="221424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80" y="19348"/>
            <a:ext cx="7497720" cy="1142640"/>
          </a:xfrm>
        </p:spPr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PROJECT</a:t>
            </a:r>
            <a:endParaRPr lang="en-IN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9592" y="876250"/>
            <a:ext cx="7745776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200" dirty="0" smtClean="0"/>
              <a:t>Edu grocery </a:t>
            </a:r>
            <a:r>
              <a:rPr lang="en-GB" sz="1200" dirty="0"/>
              <a:t>is a dynamic web application designed to revolutionize the online grocery shopping experience. Developed using a sophisticated technology stack comprising HTML, CSS, Angular, Spring Boot, and MySQL, this application offers users a seamless, intuitive, and feature-rich platform for purchasing groceries from the comfort of their homes</a:t>
            </a:r>
            <a:r>
              <a:rPr lang="en-GB" sz="1200" dirty="0" smtClean="0"/>
              <a:t>.</a:t>
            </a:r>
          </a:p>
          <a:p>
            <a:endParaRPr lang="en-GB" sz="1200" dirty="0"/>
          </a:p>
          <a:p>
            <a:r>
              <a:rPr lang="en-GB" sz="1200" dirty="0"/>
              <a:t>The frontend, built with HTML and CSS, ensures a visually appealing and responsive user interface. Angular, a powerful front-end framework, enhances the interactivity of the application, providing users with a smooth and engaging shopping experience. The backend is supported by Spring Boot, which facilitates efficient server-side processing, ensuring quick responses to user requests</a:t>
            </a:r>
            <a:r>
              <a:rPr lang="en-GB" sz="1200" dirty="0" smtClean="0"/>
              <a:t>.</a:t>
            </a:r>
          </a:p>
          <a:p>
            <a:endParaRPr lang="en-GB" sz="1200" dirty="0"/>
          </a:p>
          <a:p>
            <a:r>
              <a:rPr lang="en-GB" sz="1200" dirty="0"/>
              <a:t>The incorporation of MySQL as the relational database management system enables secure and scalable data storage. It efficiently manages essential aspects of the application, such as user </a:t>
            </a:r>
            <a:r>
              <a:rPr lang="en-GB" sz="1200" dirty="0" smtClean="0"/>
              <a:t>profiles</a:t>
            </a:r>
            <a:r>
              <a:rPr lang="en-GB" sz="1200" dirty="0"/>
              <a:t> </a:t>
            </a:r>
            <a:r>
              <a:rPr lang="en-GB" sz="1200" dirty="0" smtClean="0"/>
              <a:t>and </a:t>
            </a:r>
            <a:r>
              <a:rPr lang="en-GB" sz="1200" dirty="0"/>
              <a:t>transaction records</a:t>
            </a:r>
            <a:r>
              <a:rPr lang="en-GB" sz="1200" dirty="0" smtClean="0"/>
              <a:t>.</a:t>
            </a:r>
          </a:p>
          <a:p>
            <a:endParaRPr lang="en-GB" sz="1200" dirty="0" smtClean="0"/>
          </a:p>
          <a:p>
            <a:r>
              <a:rPr lang="en-GB" sz="1200" dirty="0" smtClean="0"/>
              <a:t>Edu grocery </a:t>
            </a:r>
            <a:r>
              <a:rPr lang="en-GB" sz="1200" dirty="0"/>
              <a:t>focuses on user convenience by providing features such as easy navigation, a user-friendly shopping cart system, personalized recommendations, and secure payment options. The application optimizes the grocery shopping process, allowing users to browse a diverse range of products, add items to their cart, and complete transactions effortlessly</a:t>
            </a:r>
            <a:r>
              <a:rPr lang="en-GB" sz="1200" dirty="0" smtClean="0"/>
              <a:t>.</a:t>
            </a:r>
          </a:p>
          <a:p>
            <a:endParaRPr lang="en-GB" sz="1200" dirty="0"/>
          </a:p>
          <a:p>
            <a:r>
              <a:rPr lang="en-GB" sz="1200" dirty="0" smtClean="0"/>
              <a:t>Edu grocery </a:t>
            </a:r>
            <a:r>
              <a:rPr lang="en-GB" sz="1200" dirty="0"/>
              <a:t>represents a novel approach to the online grocery shopping landscape, utilizing modern technologies to create a user-centric platform that combines functionality, interactivity, and educational value. The synergy of HTML, CSS, Angular, Spring Boot, and MySQL ensures a robust and scalable solution for users seeking a comprehensive and enjoyable online grocery shopping experience.</a:t>
            </a:r>
            <a:endParaRPr lang="en-GB" sz="1200" dirty="0"/>
          </a:p>
          <a:p>
            <a:endParaRPr lang="en-GB" sz="1200" dirty="0"/>
          </a:p>
          <a:p>
            <a:pPr>
              <a:lnSpc>
                <a:spcPct val="150000"/>
              </a:lnSpc>
            </a:pP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/>
          </p:nvPr>
        </p:nvSpPr>
        <p:spPr>
          <a:xfrm>
            <a:off x="274955" y="332740"/>
            <a:ext cx="8617585" cy="6264910"/>
          </a:xfrm>
        </p:spPr>
        <p:txBody>
          <a:bodyPr>
            <a:normAutofit lnSpcReduction="10000"/>
          </a:bodyPr>
          <a:lstStyle/>
          <a:p>
            <a:pPr fontAlgn="base">
              <a:lnSpc>
                <a:spcPct val="150000"/>
              </a:lnSpc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  <a:endParaRPr lang="en-US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Efficient Inventory Management: Develop a system capable of tracking stock levels, managing suppliers, and monitoring product availability to optimize inventory management processes.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sz="19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Streamlined Order Processing: Implement features allowing customers to browse products, place orders, and securely make payments, ensuring smooth and efficient order processing.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sz="19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Enhanced Customer Engagement: Incorporate customer relationship management (CRM) functionalities such as personalized recommendations, order history tracking, and feedback mechanisms to improve customer engagement and satisfaction.</a:t>
            </a:r>
            <a:endParaRPr lang="en-US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Statement: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grocery retail methods suffer from inefficiencies in inventory management, order processing, and customer engagement. This project aims to develop a modern Grocery Management System (GMS) using MySQL, Spring Boot, and Angular to automate processes and enhance customer experiences, addressing these shortcomings effectively.</a:t>
            </a:r>
          </a:p>
          <a:p>
            <a:pPr marL="0" indent="0" fontAlgn="base">
              <a:lnSpc>
                <a:spcPct val="150000"/>
              </a:lnSpc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-1661160" y="302768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93889" y="390753"/>
            <a:ext cx="6408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</a:p>
        </p:txBody>
      </p:sp>
      <p:grpSp>
        <p:nvGrpSpPr>
          <p:cNvPr id="81" name="Group 80"/>
          <p:cNvGrpSpPr/>
          <p:nvPr/>
        </p:nvGrpSpPr>
        <p:grpSpPr>
          <a:xfrm>
            <a:off x="1115616" y="1371925"/>
            <a:ext cx="7833164" cy="5041696"/>
            <a:chOff x="1059925" y="1408624"/>
            <a:chExt cx="7833164" cy="5041696"/>
          </a:xfrm>
        </p:grpSpPr>
        <p:grpSp>
          <p:nvGrpSpPr>
            <p:cNvPr id="61" name="Group 60"/>
            <p:cNvGrpSpPr/>
            <p:nvPr/>
          </p:nvGrpSpPr>
          <p:grpSpPr>
            <a:xfrm>
              <a:off x="1059925" y="1412777"/>
              <a:ext cx="3644419" cy="3168352"/>
              <a:chOff x="1059925" y="1412777"/>
              <a:chExt cx="3644419" cy="3168352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1463562" y="2610157"/>
                <a:ext cx="1267928" cy="412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Client UI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115616" y="3414028"/>
                <a:ext cx="885743" cy="40128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Register</a:t>
                </a:r>
                <a:endParaRPr lang="en-IN" sz="1400" dirty="0"/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1784064" y="1706544"/>
                <a:ext cx="2016132" cy="4948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Front-End</a:t>
                </a:r>
                <a:endParaRPr lang="en-IN" dirty="0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2110145" y="3423146"/>
                <a:ext cx="885743" cy="3921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 smtClean="0"/>
                  <a:t>Login</a:t>
                </a:r>
                <a:endParaRPr lang="en-IN" dirty="0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059925" y="1412777"/>
                <a:ext cx="3644419" cy="3168352"/>
              </a:xfrm>
              <a:prstGeom prst="rect">
                <a:avLst/>
              </a:prstGeom>
              <a:noFill/>
              <a:ln w="3810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40" name="Straight Connector 39"/>
              <p:cNvCxnSpPr/>
              <p:nvPr/>
            </p:nvCxnSpPr>
            <p:spPr>
              <a:xfrm>
                <a:off x="2001359" y="2409249"/>
                <a:ext cx="781264" cy="4585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>
                <a:off x="2001359" y="2409249"/>
                <a:ext cx="0" cy="2009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3" idx="2"/>
              </p:cNvCxnSpPr>
              <p:nvPr/>
            </p:nvCxnSpPr>
            <p:spPr>
              <a:xfrm>
                <a:off x="2792130" y="2201363"/>
                <a:ext cx="0" cy="20788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1558487" y="3212976"/>
                <a:ext cx="994529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>
                <a:endCxn id="13" idx="0"/>
              </p:cNvCxnSpPr>
              <p:nvPr/>
            </p:nvCxnSpPr>
            <p:spPr>
              <a:xfrm>
                <a:off x="1558487" y="3212976"/>
                <a:ext cx="1" cy="2010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>
                <a:endCxn id="23" idx="0"/>
              </p:cNvCxnSpPr>
              <p:nvPr/>
            </p:nvCxnSpPr>
            <p:spPr>
              <a:xfrm>
                <a:off x="2553016" y="3212976"/>
                <a:ext cx="1" cy="21017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11" idx="2"/>
              </p:cNvCxnSpPr>
              <p:nvPr/>
            </p:nvCxnSpPr>
            <p:spPr>
              <a:xfrm>
                <a:off x="2097526" y="3022506"/>
                <a:ext cx="12619" cy="19047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0" name="Straight Arrow Connector 59"/>
            <p:cNvCxnSpPr>
              <a:endCxn id="27" idx="1"/>
            </p:cNvCxnSpPr>
            <p:nvPr/>
          </p:nvCxnSpPr>
          <p:spPr>
            <a:xfrm>
              <a:off x="4704344" y="2409249"/>
              <a:ext cx="66453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64" name="Group 63"/>
            <p:cNvGrpSpPr/>
            <p:nvPr/>
          </p:nvGrpSpPr>
          <p:grpSpPr>
            <a:xfrm>
              <a:off x="5368876" y="1408624"/>
              <a:ext cx="1991060" cy="2001251"/>
              <a:chOff x="5368876" y="1408624"/>
              <a:chExt cx="1991060" cy="2001251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5425709" y="1630961"/>
                <a:ext cx="1861637" cy="4948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Database layer</a:t>
                </a:r>
                <a:endParaRPr lang="en-IN" dirty="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30441" y="2418418"/>
                <a:ext cx="1267927" cy="4123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MySql</a:t>
                </a:r>
                <a:endParaRPr lang="en-IN" dirty="0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5368876" y="1408624"/>
                <a:ext cx="1991060" cy="2001251"/>
              </a:xfrm>
              <a:prstGeom prst="rect">
                <a:avLst/>
              </a:prstGeom>
              <a:noFill/>
              <a:ln w="3810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63" name="Straight Arrow Connector 62"/>
              <p:cNvCxnSpPr>
                <a:stCxn id="7" idx="2"/>
                <a:endCxn id="19" idx="0"/>
              </p:cNvCxnSpPr>
              <p:nvPr/>
            </p:nvCxnSpPr>
            <p:spPr>
              <a:xfrm>
                <a:off x="6356528" y="2125780"/>
                <a:ext cx="7877" cy="29263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/>
            <p:cNvGrpSpPr/>
            <p:nvPr/>
          </p:nvGrpSpPr>
          <p:grpSpPr>
            <a:xfrm>
              <a:off x="5362188" y="3617924"/>
              <a:ext cx="3530901" cy="2832396"/>
              <a:chOff x="5362188" y="3617924"/>
              <a:chExt cx="3530901" cy="2832396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5362188" y="3617924"/>
                <a:ext cx="3530901" cy="2832396"/>
              </a:xfrm>
              <a:prstGeom prst="rect">
                <a:avLst/>
              </a:prstGeom>
              <a:noFill/>
              <a:ln w="3810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>
                <a:off x="5607689" y="3902713"/>
                <a:ext cx="2947584" cy="1401874"/>
                <a:chOff x="5607689" y="3902713"/>
                <a:chExt cx="2947584" cy="1401874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6098118" y="3902713"/>
                  <a:ext cx="2072416" cy="4948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Back-End</a:t>
                  </a:r>
                  <a:endParaRPr lang="en-IN" dirty="0"/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5607689" y="4892239"/>
                  <a:ext cx="1347391" cy="41234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/>
                    <a:t>SpringBoot</a:t>
                  </a:r>
                  <a:endParaRPr lang="en-IN" dirty="0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7287346" y="4892239"/>
                  <a:ext cx="1267927" cy="41234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Hibernate</a:t>
                  </a:r>
                  <a:endParaRPr lang="en-IN" dirty="0"/>
                </a:p>
              </p:txBody>
            </p:sp>
            <p:cxnSp>
              <p:nvCxnSpPr>
                <p:cNvPr id="68" name="Straight Connector 67"/>
                <p:cNvCxnSpPr/>
                <p:nvPr/>
              </p:nvCxnSpPr>
              <p:spPr>
                <a:xfrm>
                  <a:off x="6364404" y="4653136"/>
                  <a:ext cx="1447956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Arrow Connector 69"/>
                <p:cNvCxnSpPr>
                  <a:stCxn id="6" idx="2"/>
                </p:cNvCxnSpPr>
                <p:nvPr/>
              </p:nvCxnSpPr>
              <p:spPr>
                <a:xfrm>
                  <a:off x="7134326" y="4397532"/>
                  <a:ext cx="0" cy="25560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/>
                <p:cNvCxnSpPr/>
                <p:nvPr/>
              </p:nvCxnSpPr>
              <p:spPr>
                <a:xfrm>
                  <a:off x="6356527" y="4653136"/>
                  <a:ext cx="0" cy="22602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/>
                <p:cNvCxnSpPr/>
                <p:nvPr/>
              </p:nvCxnSpPr>
              <p:spPr>
                <a:xfrm>
                  <a:off x="7812360" y="4653136"/>
                  <a:ext cx="0" cy="22602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78" name="Straight Connector 77"/>
            <p:cNvCxnSpPr>
              <a:stCxn id="27" idx="3"/>
            </p:cNvCxnSpPr>
            <p:nvPr/>
          </p:nvCxnSpPr>
          <p:spPr>
            <a:xfrm>
              <a:off x="7359936" y="2409250"/>
              <a:ext cx="810598" cy="916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>
              <a:off x="8170534" y="2409249"/>
              <a:ext cx="0" cy="120542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648" y="0"/>
            <a:ext cx="7497720" cy="764704"/>
          </a:xfrm>
        </p:spPr>
        <p:txBody>
          <a:bodyPr/>
          <a:lstStyle/>
          <a:p>
            <a:pPr algn="l"/>
            <a:r>
              <a:rPr lang="en-US" sz="2800" b="1" dirty="0"/>
              <a:t>                 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52496" y="620688"/>
            <a:ext cx="7848872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Front- End: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use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Angular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frontend and in our project we have five section that is: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Home-page- This section will navigate us to all the other section and help client to choose the product.</a:t>
            </a:r>
          </a:p>
        </p:txBody>
      </p:sp>
      <p:pic>
        <p:nvPicPr>
          <p:cNvPr id="3" name="Picture 2" descr="WhatsApp Image 2024-02-14 at 10.49.58 A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2708910"/>
            <a:ext cx="3760470" cy="3383280"/>
          </a:xfrm>
          <a:prstGeom prst="rect">
            <a:avLst/>
          </a:prstGeom>
        </p:spPr>
      </p:pic>
      <p:pic>
        <p:nvPicPr>
          <p:cNvPr id="4" name="Picture 3" descr="Screenshot 2024-02-14 1057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145" y="2780665"/>
            <a:ext cx="3530600" cy="33508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500"/>
            <a:ext cx="8229600" cy="1068705"/>
          </a:xfrm>
        </p:spPr>
        <p:txBody>
          <a:bodyPr/>
          <a:lstStyle/>
          <a:p>
            <a:r>
              <a:rPr lang="en-IN" altLang="en-US" sz="2500"/>
              <a:t>2.Register user : This page is used for registering the new user in the EduGrocery.</a:t>
            </a:r>
          </a:p>
        </p:txBody>
      </p:sp>
      <p:pic>
        <p:nvPicPr>
          <p:cNvPr id="4" name="Picture 3" descr="Screenshot (5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556792"/>
            <a:ext cx="7526655" cy="42341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500"/>
            <a:ext cx="8229600" cy="984250"/>
          </a:xfrm>
        </p:spPr>
        <p:txBody>
          <a:bodyPr/>
          <a:lstStyle/>
          <a:p>
            <a:r>
              <a:rPr lang="en-IN" altLang="en-US" sz="2500"/>
              <a:t>3.Login Page : Here the user can login with their email and password.</a:t>
            </a:r>
          </a:p>
        </p:txBody>
      </p:sp>
      <p:pic>
        <p:nvPicPr>
          <p:cNvPr id="5" name="Picture 4" descr="Screenshot (60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05" y="1268730"/>
            <a:ext cx="7833360" cy="4406265"/>
          </a:xfrm>
          <a:prstGeom prst="rect">
            <a:avLst/>
          </a:prstGeom>
        </p:spPr>
      </p:pic>
    </p:spTree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Orange Waves">
  <a:themeElements>
    <a:clrScheme name="Orang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73109"/>
      </a:accent1>
      <a:accent2>
        <a:srgbClr val="FF5050"/>
      </a:accent2>
      <a:accent3>
        <a:srgbClr val="FFFFFF"/>
      </a:accent3>
      <a:accent4>
        <a:srgbClr val="000000"/>
      </a:accent4>
      <a:accent5>
        <a:srgbClr val="E0ADAA"/>
      </a:accent5>
      <a:accent6>
        <a:srgbClr val="E74848"/>
      </a:accent6>
      <a:hlink>
        <a:srgbClr val="4D4D4D"/>
      </a:hlink>
      <a:folHlink>
        <a:srgbClr val="777777"/>
      </a:folHlink>
    </a:clrScheme>
    <a:fontScheme name="Orang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Orang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C73109"/>
        </a:accent1>
        <a:accent2>
          <a:srgbClr val="FF5050"/>
        </a:accent2>
        <a:accent3>
          <a:srgbClr val="FFFFFF"/>
        </a:accent3>
        <a:accent4>
          <a:srgbClr val="000000"/>
        </a:accent4>
        <a:accent5>
          <a:srgbClr val="E0ADAA"/>
        </a:accent5>
        <a:accent6>
          <a:srgbClr val="E74848"/>
        </a:accent6>
        <a:hlink>
          <a:srgbClr val="4D4D4D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17</TotalTime>
  <Words>1015</Words>
  <Application>Microsoft Office PowerPoint</Application>
  <PresentationFormat>On-screen Show (4:3)</PresentationFormat>
  <Paragraphs>88</Paragraphs>
  <Slides>18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Orange Waves</vt:lpstr>
      <vt:lpstr>Concourse</vt:lpstr>
      <vt:lpstr>EDUBRIDGE DIGITAL ACADEMY (sponsored by Capgemini ) </vt:lpstr>
      <vt:lpstr>                              OVERVIEW</vt:lpstr>
      <vt:lpstr>ABOUT THE DOMAIN</vt:lpstr>
      <vt:lpstr>          INTRODUCTION TO PROJECT</vt:lpstr>
      <vt:lpstr>PowerPoint Presentation</vt:lpstr>
      <vt:lpstr>PowerPoint Presentation</vt:lpstr>
      <vt:lpstr>                  IMPLEMENTATION</vt:lpstr>
      <vt:lpstr>2.Register user : This page is used for registering the new user in the EduGrocery.</vt:lpstr>
      <vt:lpstr>3.Login Page : Here the user can login with their email and password.</vt:lpstr>
      <vt:lpstr>PowerPoint Presentation</vt:lpstr>
      <vt:lpstr>PowerPoint Presentation</vt:lpstr>
      <vt:lpstr>PowerPoint Presentation</vt:lpstr>
      <vt:lpstr>7.Payment Details</vt:lpstr>
      <vt:lpstr>PowerPoint Presentation</vt:lpstr>
      <vt:lpstr>PowerPoint Presentation</vt:lpstr>
      <vt:lpstr>PowerPoint Presentation</vt:lpstr>
      <vt:lpstr>                        APPLICATIONS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Windows User</dc:creator>
  <cp:lastModifiedBy>91886</cp:lastModifiedBy>
  <cp:revision>142</cp:revision>
  <dcterms:created xsi:type="dcterms:W3CDTF">2022-05-08T16:03:00Z</dcterms:created>
  <dcterms:modified xsi:type="dcterms:W3CDTF">2024-02-19T07:00:35Z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</vt:i4>
  </property>
  <property fmtid="{D5CDD505-2E9C-101B-9397-08002B2CF9AE}" pid="3" name="PresentationFormat">
    <vt:lpwstr>On-screen Show (4:3)</vt:lpwstr>
  </property>
  <property fmtid="{D5CDD505-2E9C-101B-9397-08002B2CF9AE}" pid="4" name="Slides">
    <vt:i4>15</vt:i4>
  </property>
  <property fmtid="{D5CDD505-2E9C-101B-9397-08002B2CF9AE}" pid="5" name="ICV">
    <vt:lpwstr>7079B119F60A4C48A6E1D4E1EFE324E9</vt:lpwstr>
  </property>
  <property fmtid="{D5CDD505-2E9C-101B-9397-08002B2CF9AE}" pid="6" name="KSOProductBuildVer">
    <vt:lpwstr>1033-11.2.0.11225</vt:lpwstr>
  </property>
</Properties>
</file>